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340" r:id="rId3"/>
    <p:sldId id="342" r:id="rId4"/>
    <p:sldId id="343" r:id="rId5"/>
    <p:sldId id="320" r:id="rId6"/>
    <p:sldId id="345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D1E3"/>
    <a:srgbClr val="B49814"/>
    <a:srgbClr val="31A5C4"/>
    <a:srgbClr val="003445"/>
    <a:srgbClr val="FFC000"/>
    <a:srgbClr val="FFF4E7"/>
    <a:srgbClr val="FFE8CB"/>
    <a:srgbClr val="FFF9E7"/>
    <a:srgbClr val="FFF5D6"/>
    <a:srgbClr val="FF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.pragnere-kabala\Desktop\DOCS\ENQUETES%20INGENIEURS\ENQU&#202;TE%20PROMO%202018\R&#233;sultats\R&#233;sultats_Insertion_Ing&#233;s_2019_04-8_V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.pragnere-kabala\Desktop\DOCS\ENQUETES%20INGENIEURS\ENQU&#202;TE%20PROMO%202018\R&#233;sultats\R&#233;sultats_Insertion_Ing&#233;s_2019_04-8_V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.pragnere-kabala\AppData\Roaming\Microsoft\Excel\R&#233;sultats_Insertion_Ing&#233;s_2019_04-8_V5%20(version%201)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.pragnere-kabala\Desktop\DOCS\ENQUETES%20INGENIEURS\ENQU&#202;TE%20PROMO%202018\R&#233;sultats\R&#233;sultats_Insertion_Ing&#233;s_2019_04-8_V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6944444444444443E-2"/>
          <c:y val="0.18798729106230141"/>
          <c:w val="0.85"/>
          <c:h val="0.8101851851851852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dPt>
            <c:idx val="0"/>
            <c:bubble3D val="0"/>
            <c:explosion val="4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8F2-479E-8650-F22EB1786AB6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8F2-479E-8650-F22EB1786AB6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8F2-479E-8650-F22EB1786AB6}"/>
              </c:ext>
            </c:extLst>
          </c:dPt>
          <c:dPt>
            <c:idx val="3"/>
            <c:bubble3D val="0"/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8F2-479E-8650-F22EB1786AB6}"/>
              </c:ext>
            </c:extLst>
          </c:dPt>
          <c:dPt>
            <c:idx val="4"/>
            <c:bubble3D val="0"/>
            <c:explosion val="2"/>
            <c:spPr>
              <a:solidFill>
                <a:srgbClr val="C0000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8F2-479E-8650-F22EB1786AB6}"/>
              </c:ext>
            </c:extLst>
          </c:dPt>
          <c:dLbls>
            <c:dLbl>
              <c:idx val="0"/>
              <c:layout>
                <c:manualLayout>
                  <c:x val="-0.20732185039370077"/>
                  <c:y val="-0.335916083406240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defRPr>
                    </a:pPr>
                    <a:fld id="{83DDCC60-B8F0-4C94-B343-E16E78F3FE9D}" type="CATEGORYNAME">
                      <a:rPr lang="en-US" b="1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b="1">
                          <a:latin typeface="Verdana" panose="020B0604030504040204" pitchFamily="34" charset="0"/>
                          <a:ea typeface="Verdana" panose="020B0604030504040204" pitchFamily="34" charset="0"/>
                        </a:defRPr>
                      </a:pPr>
                      <a:t>[NOM DE CATÉGORIE]</a:t>
                    </a:fld>
                    <a:endParaRPr lang="en-US" b="1">
                      <a:latin typeface="Verdana" panose="020B0604030504040204" pitchFamily="34" charset="0"/>
                      <a:ea typeface="Verdana" panose="020B0604030504040204" pitchFamily="34" charset="0"/>
                    </a:endParaRPr>
                  </a:p>
                  <a:p>
                    <a:pPr>
                      <a:defRPr b="1">
                        <a:latin typeface="Verdana" panose="020B0604030504040204" pitchFamily="34" charset="0"/>
                        <a:ea typeface="Verdana" panose="020B0604030504040204" pitchFamily="34" charset="0"/>
                      </a:defRPr>
                    </a:pPr>
                    <a:r>
                      <a:rPr lang="en-US" b="1" baseline="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t> </a:t>
                    </a:r>
                    <a:fld id="{4D94462E-770D-4B74-BFC1-693224FF328F}" type="VALUE">
                      <a:rPr lang="en-US" b="1" baseline="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b="1">
                          <a:latin typeface="Verdana" panose="020B0604030504040204" pitchFamily="34" charset="0"/>
                          <a:ea typeface="Verdana" panose="020B0604030504040204" pitchFamily="34" charset="0"/>
                        </a:defRPr>
                      </a:pPr>
                      <a:t>[VALEUR]</a:t>
                    </a:fld>
                    <a:endParaRPr lang="en-US" b="1" baseline="0">
                      <a:latin typeface="Verdana" panose="020B0604030504040204" pitchFamily="34" charset="0"/>
                      <a:ea typeface="Verdana" panose="020B060403050404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015288713910758"/>
                      <c:h val="0.205087719298245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8F2-479E-8650-F22EB1786AB6}"/>
                </c:ext>
              </c:extLst>
            </c:dLbl>
            <c:dLbl>
              <c:idx val="1"/>
              <c:layout>
                <c:manualLayout>
                  <c:x val="0.1525"/>
                  <c:y val="5.45247962425748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defRPr>
                    </a:pPr>
                    <a:fld id="{529C77D1-6E48-4A58-93F9-6B61774B0863}" type="CATEGORYNAME">
                      <a:rPr lang="en-US" b="1">
                        <a:solidFill>
                          <a:schemeClr val="accent2">
                            <a:lumMod val="7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defRPr>
                      </a:pPr>
                      <a:t>[NOM DE CATÉGORIE]</a:t>
                    </a:fld>
                    <a:endParaRPr lang="en-US" b="1">
                      <a:solidFill>
                        <a:schemeClr val="accent2">
                          <a:lumMod val="7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endParaRPr>
                  </a:p>
                  <a:p>
                    <a:pPr>
                      <a:defRPr b="1">
                        <a:solidFill>
                          <a:schemeClr val="accent2">
                            <a:lumMod val="7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defRPr>
                    </a:pPr>
                    <a:r>
                      <a:rPr lang="en-US" b="1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t> </a:t>
                    </a:r>
                    <a:fld id="{890461DE-4BBA-47F4-B902-D6B84ACF380C}" type="VALUE">
                      <a:rPr lang="en-US" b="1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defRPr>
                      </a:pPr>
                      <a:t>[VALEUR]</a:t>
                    </a:fld>
                    <a:endParaRPr lang="en-US" b="1" baseline="0">
                      <a:solidFill>
                        <a:schemeClr val="accent2">
                          <a:lumMod val="7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8F2-479E-8650-F22EB1786AB6}"/>
                </c:ext>
              </c:extLst>
            </c:dLbl>
            <c:dLbl>
              <c:idx val="2"/>
              <c:layout>
                <c:manualLayout>
                  <c:x val="-9.8690944881889772E-2"/>
                  <c:y val="2.4183588893493556E-2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>
                        <a:solidFill>
                          <a:schemeClr val="accent2"/>
                        </a:solidFill>
                      </a:rPr>
                      <a:t>Poursuite d'études</a:t>
                    </a:r>
                  </a:p>
                  <a:p>
                    <a:r>
                      <a:rPr lang="en-US" b="1" baseline="0">
                        <a:solidFill>
                          <a:schemeClr val="accent2"/>
                        </a:solidFill>
                      </a:rPr>
                      <a:t> </a:t>
                    </a:r>
                    <a:fld id="{EBE40793-4514-48A9-A7B0-32DE063E6D41}" type="VALUE">
                      <a:rPr lang="en-US" b="1" baseline="0">
                        <a:solidFill>
                          <a:schemeClr val="accent2"/>
                        </a:solidFill>
                      </a:rPr>
                      <a:pPr/>
                      <a:t>[VALEUR]</a:t>
                    </a:fld>
                    <a:endParaRPr lang="en-US" b="1" baseline="0">
                      <a:solidFill>
                        <a:schemeClr val="accent2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8F2-479E-8650-F22EB1786AB6}"/>
                </c:ext>
              </c:extLst>
            </c:dLbl>
            <c:dLbl>
              <c:idx val="3"/>
              <c:layout>
                <c:manualLayout>
                  <c:x val="-7.2331583552055993E-3"/>
                  <c:y val="-2.90568448680757E-2"/>
                </c:manualLayout>
              </c:layout>
              <c:tx>
                <c:rich>
                  <a:bodyPr/>
                  <a:lstStyle/>
                  <a:p>
                    <a:fld id="{E88C6F9C-FEAD-4A16-A9E3-7F4D56DCBFAE}" type="CATEGORYNAME">
                      <a:rPr lang="en-US" b="1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pPr/>
                      <a:t>[NOM DE CATÉGORIE]</a:t>
                    </a:fld>
                    <a:endParaRPr lang="en-US" b="1" baseline="0">
                      <a:solidFill>
                        <a:schemeClr val="accent2">
                          <a:lumMod val="50000"/>
                        </a:schemeClr>
                      </a:solidFill>
                    </a:endParaRPr>
                  </a:p>
                  <a:p>
                    <a:r>
                      <a:rPr lang="en-US" b="1" baseline="0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t> </a:t>
                    </a:r>
                    <a:fld id="{F36EAD3B-2966-4763-92D0-920C9FB64C6F}" type="VALUE">
                      <a:rPr lang="en-US" b="1" baseline="0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pPr/>
                      <a:t>[VALEUR]</a:t>
                    </a:fld>
                    <a:endParaRPr lang="en-US" b="1" baseline="0">
                      <a:solidFill>
                        <a:schemeClr val="accent2">
                          <a:lumMod val="50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8F2-479E-8650-F22EB1786AB6}"/>
                </c:ext>
              </c:extLst>
            </c:dLbl>
            <c:dLbl>
              <c:idx val="4"/>
              <c:layout>
                <c:manualLayout>
                  <c:x val="0.1555555555555555"/>
                  <c:y val="-1.18784631087780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defRPr>
                    </a:pPr>
                    <a:fld id="{326CE053-9771-4143-A3DB-B0132FA3D1C4}" type="CATEGORYNAME">
                      <a:rPr lang="en-US" b="1">
                        <a:solidFill>
                          <a:srgbClr val="FF0000"/>
                        </a:solidFill>
                      </a:rPr>
                      <a:pPr>
                        <a:defRPr>
                          <a:latin typeface="Verdana" panose="020B0604030504040204" pitchFamily="34" charset="0"/>
                          <a:ea typeface="Verdana" panose="020B0604030504040204" pitchFamily="34" charset="0"/>
                        </a:defRPr>
                      </a:pPr>
                      <a:t>[NOM DE CATÉGORIE]</a:t>
                    </a:fld>
                    <a:r>
                      <a:rPr lang="en-US" b="1" baseline="0">
                        <a:solidFill>
                          <a:srgbClr val="FF0000"/>
                        </a:solidFill>
                      </a:rPr>
                      <a:t> </a:t>
                    </a:r>
                  </a:p>
                  <a:p>
                    <a:pPr>
                      <a:defRPr>
                        <a:latin typeface="Verdana" panose="020B0604030504040204" pitchFamily="34" charset="0"/>
                        <a:ea typeface="Verdana" panose="020B0604030504040204" pitchFamily="34" charset="0"/>
                      </a:defRPr>
                    </a:pPr>
                    <a:fld id="{217BEDCF-7131-4BA0-A415-8E8C289514D2}" type="VALUE">
                      <a:rPr lang="en-US" b="1" baseline="0">
                        <a:solidFill>
                          <a:srgbClr val="FF0000"/>
                        </a:solidFill>
                      </a:rPr>
                      <a:pPr>
                        <a:defRPr>
                          <a:latin typeface="Verdana" panose="020B0604030504040204" pitchFamily="34" charset="0"/>
                          <a:ea typeface="Verdana" panose="020B0604030504040204" pitchFamily="34" charset="0"/>
                        </a:defRPr>
                      </a:pPr>
                      <a:t>[VALEUR]</a:t>
                    </a:fld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638888888888888"/>
                      <c:h val="0.182261362066583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8F2-479E-8650-F22EB1786A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C0000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'2018'!$O$236:$O$240</c:f>
              <c:strCache>
                <c:ptCount val="5"/>
                <c:pt idx="0">
                  <c:v>En activité professionnelle</c:v>
                </c:pt>
                <c:pt idx="1">
                  <c:v>En thèse</c:v>
                </c:pt>
                <c:pt idx="2">
                  <c:v>En poursuite d'études (hors thèse)</c:v>
                </c:pt>
                <c:pt idx="3">
                  <c:v>En recherche d'emploi</c:v>
                </c:pt>
                <c:pt idx="4">
                  <c:v>Sans activité volontairement</c:v>
                </c:pt>
              </c:strCache>
            </c:strRef>
          </c:cat>
          <c:val>
            <c:numRef>
              <c:f>'2018'!$P$236:$P$240</c:f>
              <c:numCache>
                <c:formatCode>0%</c:formatCode>
                <c:ptCount val="5"/>
                <c:pt idx="0">
                  <c:v>0.77</c:v>
                </c:pt>
                <c:pt idx="1">
                  <c:v>0.12962962962962962</c:v>
                </c:pt>
                <c:pt idx="2">
                  <c:v>7.407407407407407E-2</c:v>
                </c:pt>
                <c:pt idx="3">
                  <c:v>2.3148148148148147E-2</c:v>
                </c:pt>
                <c:pt idx="4">
                  <c:v>9.2592592592592587E-3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8F2-479E-8650-F22EB1786A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bevel/>
    </a:ln>
    <a:effectLst>
      <a:softEdge rad="25400"/>
    </a:effectLst>
    <a:scene3d>
      <a:camera prst="orthographicFront"/>
      <a:lightRig rig="threePt" dir="t"/>
    </a:scene3d>
    <a:sp3d>
      <a:bevelT w="0" h="0" prst="coolSlant"/>
    </a:sp3d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041666666666668"/>
          <c:y val="0.19326972095206418"/>
          <c:w val="0.81458333333333333"/>
          <c:h val="0.80591410968570187"/>
        </c:manualLayout>
      </c:layout>
      <c:pie3D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007035390006299"/>
          <c:y val="0.18547715516143004"/>
          <c:w val="0.82433827895865353"/>
          <c:h val="0.8038029712305379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52400" h="50800" prst="softRound"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916-454D-BE03-C5E9755D1B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916-454D-BE03-C5E9755D1B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916-454D-BE03-C5E9755D1B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916-454D-BE03-C5E9755D1BD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916-454D-BE03-C5E9755D1BD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916-454D-BE03-C5E9755D1BD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916-454D-BE03-C5E9755D1BD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916-454D-BE03-C5E9755D1BD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D916-454D-BE03-C5E9755D1BD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D916-454D-BE03-C5E9755D1BD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D916-454D-BE03-C5E9755D1BD6}"/>
              </c:ext>
            </c:extLst>
          </c:dPt>
          <c:dLbls>
            <c:dLbl>
              <c:idx val="0"/>
              <c:layout>
                <c:manualLayout>
                  <c:x val="-0.19539907252526076"/>
                  <c:y val="5.49529852457763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A4DEAB7-242A-49E1-85C2-F3C5765D9964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endParaRPr lang="en-US">
                      <a:solidFill>
                        <a:schemeClr val="bg1"/>
                      </a:solidFill>
                    </a:endParaRP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r>
                      <a:rPr lang="en-US" baseline="0">
                        <a:solidFill>
                          <a:schemeClr val="bg1"/>
                        </a:solidFill>
                      </a:rPr>
                      <a:t> </a:t>
                    </a:r>
                    <a:fld id="{B98B3650-214C-4BE7-B9F8-89E7A75C837F}" type="VALU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[VALEUR]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916-454D-BE03-C5E9755D1BD6}"/>
                </c:ext>
              </c:extLst>
            </c:dLbl>
            <c:dLbl>
              <c:idx val="1"/>
              <c:layout>
                <c:manualLayout>
                  <c:x val="-7.0592885733842939E-2"/>
                  <c:y val="-0.13509033458196373"/>
                </c:manualLayout>
              </c:layout>
              <c:tx>
                <c:rich>
                  <a:bodyPr/>
                  <a:lstStyle/>
                  <a:p>
                    <a:fld id="{B27E85C5-AF9C-4465-8295-EB9047E1CE96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 </a:t>
                    </a:r>
                    <a:fld id="{79603441-7A82-4959-AD93-832FD8D6FE3C}" type="VALUE">
                      <a:rPr lang="en-US" baseline="0"/>
                      <a:pPr/>
                      <a:t>[VALEUR]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916-454D-BE03-C5E9755D1BD6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45327E2-B532-4026-8469-591DD3666767}" type="CATEGORYNAME">
                      <a:rPr lang="en-US"/>
                      <a:pPr/>
                      <a:t>[NOM DE CATÉGORIE]</a:t>
                    </a:fld>
                    <a:endParaRPr lang="en-US"/>
                  </a:p>
                  <a:p>
                    <a:r>
                      <a:rPr lang="en-US" baseline="0"/>
                      <a:t> </a:t>
                    </a:r>
                    <a:fld id="{A78E1444-ACFC-4135-9978-24A8987761F8}" type="VALUE">
                      <a:rPr lang="en-US" baseline="0"/>
                      <a:pPr/>
                      <a:t>[VALEUR]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916-454D-BE03-C5E9755D1BD6}"/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CD00C4-F491-47C1-9AB9-EC218CA23372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r>
                      <a:rPr lang="en-US" baseline="0">
                        <a:solidFill>
                          <a:schemeClr val="bg1"/>
                        </a:solidFill>
                      </a:rPr>
                      <a:t> </a:t>
                    </a:r>
                    <a:fld id="{FC9BF608-23F0-43EC-ABDB-DC0674E969F4}" type="VALU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[VALEUR]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916-454D-BE03-C5E9755D1BD6}"/>
                </c:ext>
              </c:extLst>
            </c:dLbl>
            <c:dLbl>
              <c:idx val="5"/>
              <c:layout>
                <c:manualLayout>
                  <c:x val="0.1292812750737764"/>
                  <c:y val="-0.14083607267538154"/>
                </c:manualLayout>
              </c:layout>
              <c:tx>
                <c:rich>
                  <a:bodyPr/>
                  <a:lstStyle/>
                  <a:p>
                    <a:fld id="{5E70B0A5-259D-4FBE-B2F0-923D495B974E}" type="CATEGORYNAME">
                      <a:rPr lang="en-US"/>
                      <a:pPr/>
                      <a:t>[NOM DE CATÉGORIE]</a:t>
                    </a:fld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474C395D-C2C7-41BD-956E-9271F1C5DB5B}" type="VALUE">
                      <a:rPr lang="en-US" baseline="0"/>
                      <a:pPr/>
                      <a:t>[VALEUR]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916-454D-BE03-C5E9755D1BD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D916-454D-BE03-C5E9755D1BD6}"/>
                </c:ext>
              </c:extLst>
            </c:dLbl>
            <c:dLbl>
              <c:idx val="7"/>
              <c:layout>
                <c:manualLayout>
                  <c:x val="-6.4370554716929818E-2"/>
                  <c:y val="2.7471650995081927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ED7D31">
                      <a:lumMod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  <c:ext xmlns:c16="http://schemas.microsoft.com/office/drawing/2014/chart" uri="{C3380CC4-5D6E-409C-BE32-E72D297353CC}">
                  <c16:uniqueId val="{0000000F-D916-454D-BE03-C5E9755D1BD6}"/>
                </c:ext>
              </c:extLst>
            </c:dLbl>
            <c:dLbl>
              <c:idx val="8"/>
              <c:layout>
                <c:manualLayout>
                  <c:x val="-2.3032742668824428E-2"/>
                  <c:y val="-3.8487883189358613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C7B043F-D288-4267-91E7-288C5EFE945B}" type="CATEGORYNAME">
                      <a:rPr lang="en-US"/>
                      <a:pPr>
                        <a:defRPr/>
                      </a:pPr>
                      <a:t>[NOM DE CATÉGORIE]</a:t>
                    </a:fld>
                    <a:endParaRPr lang="en-US"/>
                  </a:p>
                  <a:p>
                    <a:pPr>
                      <a:defRPr/>
                    </a:pPr>
                    <a:r>
                      <a:rPr lang="en-US" baseline="0"/>
                      <a:t> </a:t>
                    </a:r>
                    <a:fld id="{5F1B62A9-91FC-4E0D-A3AF-DB7AD41C395E}" type="VALUE">
                      <a:rPr lang="en-US" baseline="0"/>
                      <a:pPr>
                        <a:defRPr/>
                      </a:pPr>
                      <a:t>[VALEUR]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rgbClr val="A5A5A5">
                      <a:lumMod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D916-454D-BE03-C5E9755D1BD6}"/>
                </c:ext>
              </c:extLst>
            </c:dLbl>
            <c:dLbl>
              <c:idx val="9"/>
              <c:layout>
                <c:manualLayout>
                  <c:x val="8.7507196315486466E-2"/>
                  <c:y val="-0.11941212445531688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F86E1F5-49C0-4D43-B3D3-85A5D84B1213}" type="CATEGORYNAME">
                      <a:rPr lang="en-US" b="1"/>
                      <a:pPr>
                        <a:defRPr/>
                      </a:pPr>
                      <a:t>[NOM DE CATÉGORIE]</a:t>
                    </a:fld>
                    <a:endParaRPr lang="en-US" b="1" baseline="0"/>
                  </a:p>
                  <a:p>
                    <a:pPr>
                      <a:defRPr/>
                    </a:pPr>
                    <a:r>
                      <a:rPr lang="en-US" b="1" baseline="0"/>
                      <a:t> </a:t>
                    </a:r>
                    <a:fld id="{A86970FF-46B4-43A0-AECB-F74886DD3519}" type="VALUE">
                      <a:rPr lang="en-US" b="1" baseline="0"/>
                      <a:pPr>
                        <a:defRPr/>
                      </a:pPr>
                      <a:t>[VALEUR]</a:t>
                    </a:fld>
                    <a:endParaRPr lang="en-US" b="1" baseline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rgbClr val="FFC000">
                      <a:lumMod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661485319516407"/>
                      <c:h val="9.951456310679611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D916-454D-BE03-C5E9755D1BD6}"/>
                </c:ext>
              </c:extLst>
            </c:dLbl>
            <c:dLbl>
              <c:idx val="10"/>
              <c:layout>
                <c:manualLayout>
                  <c:x val="0.19929482907900753"/>
                  <c:y val="-2.8099278852279374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CAA6E93-A9EB-4CAC-BB92-B7398B90C074}" type="CATEGORYNAME">
                      <a:rPr lang="en-US"/>
                      <a:pPr>
                        <a:defRPr/>
                      </a:pPr>
                      <a:t>[NOM DE CATÉGORIE]</a:t>
                    </a:fld>
                    <a:endParaRPr lang="en-US"/>
                  </a:p>
                  <a:p>
                    <a:pPr>
                      <a:defRPr/>
                    </a:pPr>
                    <a:r>
                      <a:rPr lang="en-US" baseline="0"/>
                      <a:t> </a:t>
                    </a:r>
                    <a:fld id="{4444B6F9-4397-4605-9A62-518B48CA0FFF}" type="VALUE">
                      <a:rPr lang="en-US" baseline="0"/>
                      <a:pPr>
                        <a:defRPr/>
                      </a:pPr>
                      <a:t>[VALEUR]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D916-454D-BE03-C5E9755D1B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'Secteurs d''activités par sexe'!$A$52:$A$62</c:f>
              <c:strCache>
                <c:ptCount val="11"/>
                <c:pt idx="0">
                  <c:v>Construction</c:v>
                </c:pt>
                <c:pt idx="1">
                  <c:v>Étude et conseil</c:v>
                </c:pt>
                <c:pt idx="2">
                  <c:v>Ingénierie – BET (hors construction)</c:v>
                </c:pt>
                <c:pt idx="3">
                  <c:v>Banque Assurance – Finance</c:v>
                </c:pt>
                <c:pt idx="4">
                  <c:v>Industrie</c:v>
                </c:pt>
                <c:pt idx="5">
                  <c:v>Énergie</c:v>
                </c:pt>
                <c:pt idx="6">
                  <c:v>Télécoms – informatique</c:v>
                </c:pt>
                <c:pt idx="7">
                  <c:v>Transport/environnement/services urbains</c:v>
                </c:pt>
                <c:pt idx="8">
                  <c:v>Secteur public</c:v>
                </c:pt>
                <c:pt idx="9">
                  <c:v>Recherche – innovation</c:v>
                </c:pt>
                <c:pt idx="10">
                  <c:v>Autres : Commerce-Médias-Tourisme</c:v>
                </c:pt>
              </c:strCache>
            </c:strRef>
          </c:cat>
          <c:val>
            <c:numRef>
              <c:f>'Secteurs d''activités par sexe'!$B$52:$B$62</c:f>
              <c:numCache>
                <c:formatCode>0%</c:formatCode>
                <c:ptCount val="11"/>
                <c:pt idx="0">
                  <c:v>0.25</c:v>
                </c:pt>
                <c:pt idx="1">
                  <c:v>0.06</c:v>
                </c:pt>
                <c:pt idx="2">
                  <c:v>0.14000000000000001</c:v>
                </c:pt>
                <c:pt idx="3">
                  <c:v>0.13</c:v>
                </c:pt>
                <c:pt idx="4">
                  <c:v>0.09</c:v>
                </c:pt>
                <c:pt idx="5">
                  <c:v>0.04</c:v>
                </c:pt>
                <c:pt idx="6">
                  <c:v>0.15</c:v>
                </c:pt>
                <c:pt idx="7">
                  <c:v>0.04</c:v>
                </c:pt>
                <c:pt idx="8">
                  <c:v>0.03</c:v>
                </c:pt>
                <c:pt idx="9">
                  <c:v>0.03</c:v>
                </c:pt>
                <c:pt idx="1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916-454D-BE03-C5E9755D1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baseline="0">
                <a:effectLst/>
              </a:rPr>
              <a:t>Source d'obtention du 1er emploi</a:t>
            </a:r>
          </a:p>
          <a:p>
            <a:pPr>
              <a:defRPr sz="1600"/>
            </a:pPr>
            <a:r>
              <a:rPr lang="fr-FR" sz="1600" b="1" i="0" baseline="0">
                <a:effectLst/>
              </a:rPr>
              <a:t> à 6 mois </a:t>
            </a:r>
          </a:p>
          <a:p>
            <a:pPr>
              <a:defRPr sz="1600"/>
            </a:pPr>
            <a:r>
              <a:rPr lang="fr-FR" sz="1600" b="1" i="0" baseline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Promo 17 </a:t>
            </a:r>
            <a:r>
              <a:rPr lang="fr-FR" sz="1600" b="1" i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</a:rPr>
              <a:t>/</a:t>
            </a:r>
            <a:r>
              <a:rPr lang="fr-FR" sz="1600" b="1" i="0" baseline="0">
                <a:effectLst/>
              </a:rPr>
              <a:t> </a:t>
            </a:r>
            <a:r>
              <a:rPr lang="fr-FR" sz="1600" b="1" i="0" baseline="0">
                <a:solidFill>
                  <a:schemeClr val="accent4">
                    <a:lumMod val="50000"/>
                  </a:schemeClr>
                </a:solidFill>
                <a:effectLst/>
              </a:rPr>
              <a:t>Promo 18</a:t>
            </a:r>
            <a:endParaRPr lang="fr-FR" sz="1600" baseline="0">
              <a:solidFill>
                <a:schemeClr val="accent4">
                  <a:lumMod val="50000"/>
                </a:schemeClr>
              </a:solidFill>
              <a:effectLst/>
            </a:endParaRPr>
          </a:p>
        </c:rich>
      </c:tx>
      <c:layout>
        <c:manualLayout>
          <c:xMode val="edge"/>
          <c:yMode val="edge"/>
          <c:x val="0.56408939421471505"/>
          <c:y val="0.14440433212996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23934551491170361"/>
          <c:y val="0.17944816915936052"/>
          <c:w val="0.7393254309617997"/>
          <c:h val="0.7375238068165667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'Promo17-Promo18_Obtention Em'!$B$2:$B$15</c:f>
              <c:strCache>
                <c:ptCount val="14"/>
                <c:pt idx="1">
                  <c:v>Entreprise PFE</c:v>
                </c:pt>
                <c:pt idx="2">
                  <c:v>Entreprise stages</c:v>
                </c:pt>
                <c:pt idx="3">
                  <c:v>Ponts Alumnis</c:v>
                </c:pt>
                <c:pt idx="4">
                  <c:v>Réseau personnel </c:v>
                </c:pt>
                <c:pt idx="5">
                  <c:v>Candidature spontanée</c:v>
                </c:pt>
                <c:pt idx="6">
                  <c:v>Site internet de l'entreprise</c:v>
                </c:pt>
                <c:pt idx="7">
                  <c:v>Site d'offres d'emplois (dont APEC)</c:v>
                </c:pt>
                <c:pt idx="8">
                  <c:v>Réseaux sociaux pro</c:v>
                </c:pt>
                <c:pt idx="9">
                  <c:v>Chasseur de têtes</c:v>
                </c:pt>
                <c:pt idx="10">
                  <c:v>Concours</c:v>
                </c:pt>
                <c:pt idx="11">
                  <c:v>Création et rprise d'entreprise</c:v>
                </c:pt>
                <c:pt idx="12">
                  <c:v>Forums ENPC</c:v>
                </c:pt>
                <c:pt idx="13">
                  <c:v>Relation entreprise, DE</c:v>
                </c:pt>
              </c:strCache>
            </c:strRef>
          </c:cat>
          <c:val>
            <c:numRef>
              <c:f>'Promo17-Promo18_Obtention Em'!$C$2:$C$15</c:f>
              <c:numCache>
                <c:formatCode>0%</c:formatCode>
                <c:ptCount val="14"/>
                <c:pt idx="0" formatCode="General">
                  <c:v>0</c:v>
                </c:pt>
                <c:pt idx="1">
                  <c:v>0.34</c:v>
                </c:pt>
                <c:pt idx="2">
                  <c:v>0.14000000000000001</c:v>
                </c:pt>
                <c:pt idx="3">
                  <c:v>0.11</c:v>
                </c:pt>
                <c:pt idx="4">
                  <c:v>0.09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0.06</c:v>
                </c:pt>
                <c:pt idx="8">
                  <c:v>0.03</c:v>
                </c:pt>
                <c:pt idx="9">
                  <c:v>0.02</c:v>
                </c:pt>
                <c:pt idx="10">
                  <c:v>0.02</c:v>
                </c:pt>
                <c:pt idx="11">
                  <c:v>0.04</c:v>
                </c:pt>
                <c:pt idx="1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7F-439B-BDCB-2698B5438623}"/>
            </c:ext>
          </c:extLst>
        </c:ser>
        <c:ser>
          <c:idx val="1"/>
          <c:order val="1"/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'Promo17-Promo18_Obtention Em'!$B$2:$B$15</c:f>
              <c:strCache>
                <c:ptCount val="14"/>
                <c:pt idx="1">
                  <c:v>Entreprise PFE</c:v>
                </c:pt>
                <c:pt idx="2">
                  <c:v>Entreprise stages</c:v>
                </c:pt>
                <c:pt idx="3">
                  <c:v>Ponts Alumnis</c:v>
                </c:pt>
                <c:pt idx="4">
                  <c:v>Réseau personnel </c:v>
                </c:pt>
                <c:pt idx="5">
                  <c:v>Candidature spontanée</c:v>
                </c:pt>
                <c:pt idx="6">
                  <c:v>Site internet de l'entreprise</c:v>
                </c:pt>
                <c:pt idx="7">
                  <c:v>Site d'offres d'emplois (dont APEC)</c:v>
                </c:pt>
                <c:pt idx="8">
                  <c:v>Réseaux sociaux pro</c:v>
                </c:pt>
                <c:pt idx="9">
                  <c:v>Chasseur de têtes</c:v>
                </c:pt>
                <c:pt idx="10">
                  <c:v>Concours</c:v>
                </c:pt>
                <c:pt idx="11">
                  <c:v>Création et rprise d'entreprise</c:v>
                </c:pt>
                <c:pt idx="12">
                  <c:v>Forums ENPC</c:v>
                </c:pt>
                <c:pt idx="13">
                  <c:v>Relation entreprise, DE</c:v>
                </c:pt>
              </c:strCache>
            </c:strRef>
          </c:cat>
          <c:val>
            <c:numRef>
              <c:f>'Promo17-Promo18_Obtention Em'!$D$2:$D$15</c:f>
              <c:numCache>
                <c:formatCode>0%</c:formatCode>
                <c:ptCount val="14"/>
                <c:pt idx="0" formatCode="General">
                  <c:v>0</c:v>
                </c:pt>
                <c:pt idx="1">
                  <c:v>0.28000000000000003</c:v>
                </c:pt>
                <c:pt idx="2">
                  <c:v>0.18</c:v>
                </c:pt>
                <c:pt idx="3">
                  <c:v>0.08</c:v>
                </c:pt>
                <c:pt idx="4">
                  <c:v>0.06</c:v>
                </c:pt>
                <c:pt idx="5">
                  <c:v>0.13</c:v>
                </c:pt>
                <c:pt idx="6">
                  <c:v>0.06</c:v>
                </c:pt>
                <c:pt idx="7">
                  <c:v>0.03</c:v>
                </c:pt>
                <c:pt idx="8">
                  <c:v>0.06</c:v>
                </c:pt>
                <c:pt idx="9">
                  <c:v>0.04</c:v>
                </c:pt>
                <c:pt idx="10">
                  <c:v>0.01</c:v>
                </c:pt>
                <c:pt idx="11">
                  <c:v>0.01</c:v>
                </c:pt>
                <c:pt idx="12">
                  <c:v>0.04</c:v>
                </c:pt>
                <c:pt idx="1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7F-439B-BDCB-2698B5438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3029600"/>
        <c:axId val="178646064"/>
      </c:barChart>
      <c:catAx>
        <c:axId val="113029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8646064"/>
        <c:crosses val="autoZero"/>
        <c:auto val="1"/>
        <c:lblAlgn val="ctr"/>
        <c:lblOffset val="100"/>
        <c:noMultiLvlLbl val="0"/>
      </c:catAx>
      <c:valAx>
        <c:axId val="178646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302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0220105295649"/>
          <c:y val="0.12251554218329593"/>
          <c:w val="0.36847447371801412"/>
          <c:h val="0.6411438904366896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71A-440E-B2C4-22403473FE4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71A-440E-B2C4-22403473FE4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71A-440E-B2C4-22403473FE4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71A-440E-B2C4-22403473FE4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71A-440E-B2C4-22403473FE4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71A-440E-B2C4-22403473FE4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71A-440E-B2C4-22403473FE4A}"/>
              </c:ext>
            </c:extLst>
          </c:dPt>
          <c:dLbls>
            <c:dLbl>
              <c:idx val="0"/>
              <c:layout>
                <c:manualLayout>
                  <c:x val="0.15095850489415547"/>
                  <c:y val="-6.686954702130348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FFE3E88-6FD2-4B77-983C-D51F652B9A16}" type="PERCENTAGE">
                      <a:rPr lang="en-US" sz="1400"/>
                      <a:pPr>
                        <a:defRPr sz="1400"/>
                      </a:pPr>
                      <a:t>[POURCENTAGE]</a:t>
                    </a:fld>
                    <a:endParaRPr lang="en-US" sz="1400"/>
                  </a:p>
                  <a:p>
                    <a:pPr>
                      <a:defRPr sz="1400"/>
                    </a:pPr>
                    <a:fld id="{40283AF0-51A3-40F3-BA4E-9776F7B803DF}" type="CATEGORYNAME">
                      <a:rPr lang="en-US" sz="1400"/>
                      <a:pPr>
                        <a:defRPr sz="1400"/>
                      </a:pPr>
                      <a:t>[NOM DE CATÉGORIE]</a:t>
                    </a:fld>
                    <a:endParaRPr lang="fr-FR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13741443007557"/>
                      <c:h val="0.151607927775543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71A-440E-B2C4-22403473FE4A}"/>
                </c:ext>
              </c:extLst>
            </c:dLbl>
            <c:dLbl>
              <c:idx val="1"/>
              <c:layout>
                <c:manualLayout>
                  <c:x val="0.18829516539440194"/>
                  <c:y val="6.2639821029082776E-2"/>
                </c:manualLayout>
              </c:layout>
              <c:tx>
                <c:rich>
                  <a:bodyPr/>
                  <a:lstStyle/>
                  <a:p>
                    <a:fld id="{57376181-4995-42D6-8F06-7E40A6565752}" type="PERCENTAGE">
                      <a:rPr lang="pt-BR"/>
                      <a:pPr/>
                      <a:t>[POURCENTAGE]</a:t>
                    </a:fld>
                    <a:endParaRPr lang="pt-BR"/>
                  </a:p>
                  <a:p>
                    <a:fld id="{73703CBB-D636-44BE-9EA8-C7AD7C786660}" type="CATEGORYNAME">
                      <a:rPr lang="pt-BR"/>
                      <a:pPr/>
                      <a:t>[NOM DE CATÉGORIE]</a:t>
                    </a:fld>
                    <a:endParaRPr lang="fr-FR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71A-440E-B2C4-22403473FE4A}"/>
                </c:ext>
              </c:extLst>
            </c:dLbl>
            <c:dLbl>
              <c:idx val="2"/>
              <c:layout>
                <c:manualLayout>
                  <c:x val="7.7153474445842765E-2"/>
                  <c:y val="0.14722327311659106"/>
                </c:manualLayout>
              </c:layout>
              <c:tx>
                <c:rich>
                  <a:bodyPr/>
                  <a:lstStyle/>
                  <a:p>
                    <a:r>
                      <a:rPr lang="fr-FR"/>
                      <a:t>1%</a:t>
                    </a:r>
                  </a:p>
                  <a:p>
                    <a:fld id="{F1F8EB8E-C673-4E91-AAF5-37C6EC31C44D}" type="CATEGORYNAME">
                      <a:rPr lang="fr-FR"/>
                      <a:pPr/>
                      <a:t>[NOM DE CATÉGORIE]</a:t>
                    </a:fld>
                    <a:endParaRPr lang="fr-FR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71A-440E-B2C4-22403473FE4A}"/>
                </c:ext>
              </c:extLst>
            </c:dLbl>
            <c:dLbl>
              <c:idx val="3"/>
              <c:layout>
                <c:manualLayout>
                  <c:x val="-7.8880407124681973E-2"/>
                  <c:y val="0.135719494794694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sz="1400"/>
                      <a:t>9%</a:t>
                    </a:r>
                  </a:p>
                  <a:p>
                    <a:pPr>
                      <a:defRPr sz="1400"/>
                    </a:pPr>
                    <a:fld id="{BA7B4DB7-F75D-41A4-A273-0F93BC4CC203}" type="CATEGORYNAME">
                      <a:rPr lang="pt-BR" sz="1400"/>
                      <a:pPr>
                        <a:defRPr sz="1400"/>
                      </a:pPr>
                      <a:t>[NOM DE CATÉGORIE]</a:t>
                    </a:fld>
                    <a:endParaRPr lang="fr-FR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78127066177797"/>
                      <c:h val="0.140268573810823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71A-440E-B2C4-22403473FE4A}"/>
                </c:ext>
              </c:extLst>
            </c:dLbl>
            <c:dLbl>
              <c:idx val="4"/>
              <c:layout>
                <c:manualLayout>
                  <c:x val="-0.18320610687022901"/>
                  <c:y val="8.9485458612975396E-2"/>
                </c:manualLayout>
              </c:layout>
              <c:tx>
                <c:rich>
                  <a:bodyPr/>
                  <a:lstStyle/>
                  <a:p>
                    <a:fld id="{2268722C-48EA-4574-98CC-3DCF47A8D40A}" type="PERCENTAGE">
                      <a:rPr lang="pt-BR"/>
                      <a:pPr/>
                      <a:t>[POURCENTAGE]</a:t>
                    </a:fld>
                    <a:endParaRPr lang="pt-BR"/>
                  </a:p>
                  <a:p>
                    <a:fld id="{CE25115A-E7BF-4457-A52A-AB3F002B1D43}" type="CATEGORYNAME">
                      <a:rPr lang="pt-BR"/>
                      <a:pPr/>
                      <a:t>[NOM DE CATÉGORIE]</a:t>
                    </a:fld>
                    <a:r>
                      <a:rPr lang="pt-BR"/>
                      <a:t>
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71A-440E-B2C4-22403473FE4A}"/>
                </c:ext>
              </c:extLst>
            </c:dLbl>
            <c:dLbl>
              <c:idx val="5"/>
              <c:layout>
                <c:manualLayout>
                  <c:x val="-0.14626453936367276"/>
                  <c:y val="-7.1417329522001791E-2"/>
                </c:manualLayout>
              </c:layout>
              <c:tx>
                <c:rich>
                  <a:bodyPr/>
                  <a:lstStyle/>
                  <a:p>
                    <a:fld id="{425999BE-0FCB-45BC-9AC7-1EBE8C1873D2}" type="PERCENTAGE">
                      <a:rPr lang="pt-BR"/>
                      <a:pPr/>
                      <a:t>[POURCENTAGE]</a:t>
                    </a:fld>
                    <a:endParaRPr lang="pt-BR"/>
                  </a:p>
                  <a:p>
                    <a:fld id="{C8FC7D37-D9BE-46FA-B5E8-746F09839B0D}" type="CATEGORYNAME">
                      <a:rPr lang="pt-BR"/>
                      <a:pPr/>
                      <a:t>[NOM DE CATÉGORIE]</a:t>
                    </a:fld>
                    <a:endParaRPr lang="fr-FR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71A-440E-B2C4-22403473FE4A}"/>
                </c:ext>
              </c:extLst>
            </c:dLbl>
            <c:dLbl>
              <c:idx val="6"/>
              <c:layout>
                <c:manualLayout>
                  <c:x val="1.42555077892272E-2"/>
                  <c:y val="-0.143263468743462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/>
                      <a:t>4%</a:t>
                    </a:r>
                  </a:p>
                  <a:p>
                    <a:pPr>
                      <a:defRPr sz="1400"/>
                    </a:pPr>
                    <a:fld id="{B71DF5D5-7912-4FA4-BCA4-C20E9F6436A7}" type="CATEGORYNAME">
                      <a:rPr lang="en-US" sz="1400"/>
                      <a:pPr>
                        <a:defRPr sz="1400"/>
                      </a:pPr>
                      <a:t>[NOM DE CATÉGORIE]</a:t>
                    </a:fld>
                    <a:r>
                      <a:rPr lang="en-US" sz="1400" baseline="0"/>
                      <a:t> 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46752367718541"/>
                      <c:h val="0.151426389600462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71A-440E-B2C4-22403473FE4A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Taille_Entreprise_2!$A$15:$A$21</c:f>
              <c:strCache>
                <c:ptCount val="7"/>
                <c:pt idx="0">
                  <c:v>5 000 salarié(e)s ou plus</c:v>
                </c:pt>
                <c:pt idx="1">
                  <c:v>De 10 à 19 salarié(e)s</c:v>
                </c:pt>
                <c:pt idx="2">
                  <c:v>de 10 à 50</c:v>
                </c:pt>
                <c:pt idx="3">
                  <c:v>De 20 à 49 salarié(e)s</c:v>
                </c:pt>
                <c:pt idx="4">
                  <c:v>De 250 à 4 999 salarié(e)s</c:v>
                </c:pt>
                <c:pt idx="5">
                  <c:v>De 50 à 249 salarié(e)s</c:v>
                </c:pt>
                <c:pt idx="6">
                  <c:v>Moins de 10 salarié(e)s</c:v>
                </c:pt>
              </c:strCache>
            </c:strRef>
          </c:cat>
          <c:val>
            <c:numRef>
              <c:f>Taille_Entreprise_2!$B$15:$B$21</c:f>
              <c:numCache>
                <c:formatCode>General</c:formatCode>
                <c:ptCount val="7"/>
                <c:pt idx="0">
                  <c:v>54</c:v>
                </c:pt>
                <c:pt idx="1">
                  <c:v>11</c:v>
                </c:pt>
                <c:pt idx="2">
                  <c:v>1</c:v>
                </c:pt>
                <c:pt idx="3">
                  <c:v>15</c:v>
                </c:pt>
                <c:pt idx="4">
                  <c:v>41</c:v>
                </c:pt>
                <c:pt idx="5">
                  <c:v>32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71A-440E-B2C4-22403473FE4A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C71A-440E-B2C4-22403473FE4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C71A-440E-B2C4-22403473FE4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C71A-440E-B2C4-22403473FE4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C71A-440E-B2C4-22403473FE4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C71A-440E-B2C4-22403473FE4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C71A-440E-B2C4-22403473FE4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C71A-440E-B2C4-22403473FE4A}"/>
              </c:ext>
            </c:extLst>
          </c:dPt>
          <c:dLbls>
            <c:delete val="1"/>
          </c:dLbls>
          <c:cat>
            <c:strRef>
              <c:f>Taille_Entreprise_2!$A$15:$A$21</c:f>
              <c:strCache>
                <c:ptCount val="7"/>
                <c:pt idx="0">
                  <c:v>5 000 salarié(e)s ou plus</c:v>
                </c:pt>
                <c:pt idx="1">
                  <c:v>De 10 à 19 salarié(e)s</c:v>
                </c:pt>
                <c:pt idx="2">
                  <c:v>de 10 à 50</c:v>
                </c:pt>
                <c:pt idx="3">
                  <c:v>De 20 à 49 salarié(e)s</c:v>
                </c:pt>
                <c:pt idx="4">
                  <c:v>De 250 à 4 999 salarié(e)s</c:v>
                </c:pt>
                <c:pt idx="5">
                  <c:v>De 50 à 249 salarié(e)s</c:v>
                </c:pt>
                <c:pt idx="6">
                  <c:v>Moins de 10 salarié(e)s</c:v>
                </c:pt>
              </c:strCache>
            </c:strRef>
          </c:cat>
          <c:val>
            <c:numRef>
              <c:f>Taille_Entreprise_2!$C$15:$C$21</c:f>
              <c:numCache>
                <c:formatCode>0%</c:formatCode>
                <c:ptCount val="7"/>
                <c:pt idx="0">
                  <c:v>0.33750000000000002</c:v>
                </c:pt>
                <c:pt idx="1">
                  <c:v>6.8750000000000006E-2</c:v>
                </c:pt>
                <c:pt idx="2">
                  <c:v>6.2500000000000003E-3</c:v>
                </c:pt>
                <c:pt idx="3">
                  <c:v>9.375E-2</c:v>
                </c:pt>
                <c:pt idx="4">
                  <c:v>0.25624999999999998</c:v>
                </c:pt>
                <c:pt idx="5">
                  <c:v>0.2</c:v>
                </c:pt>
                <c:pt idx="6">
                  <c:v>3.7499999999999999E-2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C71A-440E-B2C4-22403473FE4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7D884-86B2-406E-B3E3-8A804BBFAD3F}" type="datetimeFigureOut">
              <a:rPr lang="fr-FR" smtClean="0"/>
              <a:t>23/08/2019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A02C3-87D1-4B4A-853A-1031B0C5C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615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6AA5D-C8F8-48EB-BFB3-CB6DDFF66C9A}" type="datetimeFigureOut">
              <a:rPr lang="fr-FR" smtClean="0"/>
              <a:t>23/08/2019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83CCD-0566-4BD3-A2BF-E2FAD87E00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28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28702-FADF-4108-9635-78D2E860C323}" type="datetime1">
              <a:rPr lang="fr-FR" smtClean="0"/>
              <a:t>23/08/2019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17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C9159-BEC1-45DF-B447-465D507E0D0C}" type="datetime1">
              <a:rPr lang="fr-FR" smtClean="0"/>
              <a:t>23/08/2019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39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CFB5-ED68-4755-87CB-D27C62A4A9F2}" type="datetime1">
              <a:rPr lang="fr-FR" smtClean="0"/>
              <a:t>23/08/2019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24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7D67-827B-41E0-A2E9-50B470147DD5}" type="datetime1">
              <a:rPr lang="fr-FR" smtClean="0"/>
              <a:t>23/08/2019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68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AD9F-5CF8-45EA-9224-391C589E4319}" type="datetime1">
              <a:rPr lang="fr-FR" smtClean="0"/>
              <a:t>23/08/2019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35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730A8-07C2-4DAC-A451-319C9FD23681}" type="datetime1">
              <a:rPr lang="fr-FR" smtClean="0"/>
              <a:t>23/08/2019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03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7263-B27B-4EE3-BEAE-0B3D5D539299}" type="datetime1">
              <a:rPr lang="fr-FR" smtClean="0"/>
              <a:t>23/08/2019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59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B616-3A27-4238-A8E1-3890D817832B}" type="datetime1">
              <a:rPr lang="fr-FR" smtClean="0"/>
              <a:t>23/08/2019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8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641C4-D311-4824-BC96-729589956100}" type="datetime1">
              <a:rPr lang="fr-FR" smtClean="0"/>
              <a:t>23/08/2019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5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2BC3-21A1-4CD0-9317-2B7F88C25952}" type="datetime1">
              <a:rPr lang="fr-FR" smtClean="0"/>
              <a:t>23/08/2019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8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2E1-DD7E-49FD-B29B-9ADAF1D3272A}" type="datetime1">
              <a:rPr lang="fr-FR" smtClean="0"/>
              <a:t>23/08/2019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0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1AF43-04C8-4858-A14C-FEBEE567582C}" type="datetime1">
              <a:rPr lang="fr-FR" smtClean="0"/>
              <a:t>23/08/2019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F3B6B-64B1-4A58-B7EB-E76145673A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89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0577" y="600918"/>
            <a:ext cx="2290604" cy="362245"/>
          </a:xfrm>
        </p:spPr>
        <p:txBody>
          <a:bodyPr>
            <a:noAutofit/>
          </a:bodyPr>
          <a:lstStyle/>
          <a:p>
            <a:pPr algn="l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Juin 2019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77" y="5781035"/>
            <a:ext cx="702120" cy="919127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5"/>
          <a:stretch/>
        </p:blipFill>
        <p:spPr>
          <a:xfrm>
            <a:off x="0" y="1149531"/>
            <a:ext cx="9144000" cy="441895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255417" y="5748277"/>
            <a:ext cx="5430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L’ÉCOLE DES PONTS PARISTECH</a:t>
            </a:r>
          </a:p>
          <a:p>
            <a:pPr algn="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ENQUÊTE D’INSERTION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35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Graphique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542510"/>
              </p:ext>
            </p:extLst>
          </p:nvPr>
        </p:nvGraphicFramePr>
        <p:xfrm>
          <a:off x="4008490" y="1984526"/>
          <a:ext cx="5051332" cy="3550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56" y="259440"/>
            <a:ext cx="733678" cy="96043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578221"/>
            <a:ext cx="6960358" cy="279779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960358" y="6578221"/>
            <a:ext cx="2183642" cy="279779"/>
          </a:xfrm>
          <a:prstGeom prst="rect">
            <a:avLst/>
          </a:prstGeom>
          <a:solidFill>
            <a:srgbClr val="003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490575"/>
            <a:ext cx="2057400" cy="365125"/>
          </a:xfrm>
        </p:spPr>
        <p:txBody>
          <a:bodyPr/>
          <a:lstStyle/>
          <a:p>
            <a:fld id="{206F3B6B-64B1-4A58-B7EB-E76145673A37}" type="slidenum">
              <a:rPr lang="fr-FR" smtClean="0">
                <a:solidFill>
                  <a:schemeClr val="bg1"/>
                </a:solidFill>
              </a:rPr>
              <a:t>2</a:t>
            </a:fld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297497" y="4115696"/>
            <a:ext cx="830649" cy="324852"/>
          </a:xfrm>
          <a:prstGeom prst="rightArrow">
            <a:avLst/>
          </a:prstGeom>
          <a:solidFill>
            <a:srgbClr val="31A5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1299256" y="4115696"/>
            <a:ext cx="2997363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>
              <a:spcBef>
                <a:spcPts val="600"/>
              </a:spcBef>
              <a:buClr>
                <a:srgbClr val="31A5C4"/>
              </a:buClr>
            </a:pPr>
            <a:r>
              <a:rPr lang="fr-FR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Taux de réponse </a:t>
            </a:r>
            <a:r>
              <a:rPr lang="fr-FR" altLang="fr-FR" sz="24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83 %</a:t>
            </a:r>
          </a:p>
          <a:p>
            <a:pPr marL="285750" lvl="2" indent="-285750">
              <a:spcBef>
                <a:spcPts val="600"/>
              </a:spcBef>
              <a:buClr>
                <a:srgbClr val="31A5C4"/>
              </a:buClr>
              <a:buFont typeface="Arial" panose="020B0604020202020204" pitchFamily="34" charset="0"/>
              <a:buChar char="•"/>
            </a:pP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lèche droite 22"/>
          <p:cNvSpPr/>
          <p:nvPr/>
        </p:nvSpPr>
        <p:spPr>
          <a:xfrm>
            <a:off x="302199" y="3002181"/>
            <a:ext cx="830649" cy="324852"/>
          </a:xfrm>
          <a:prstGeom prst="rightArrow">
            <a:avLst/>
          </a:prstGeom>
          <a:solidFill>
            <a:srgbClr val="31A5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droite 25"/>
          <p:cNvSpPr/>
          <p:nvPr/>
        </p:nvSpPr>
        <p:spPr>
          <a:xfrm>
            <a:off x="310130" y="5345998"/>
            <a:ext cx="830649" cy="324852"/>
          </a:xfrm>
          <a:prstGeom prst="rightArrow">
            <a:avLst/>
          </a:prstGeom>
          <a:solidFill>
            <a:srgbClr val="31A5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1283841" y="5295417"/>
            <a:ext cx="50839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>
              <a:spcBef>
                <a:spcPts val="600"/>
              </a:spcBef>
              <a:buClr>
                <a:srgbClr val="31A5C4"/>
              </a:buClr>
            </a:pPr>
            <a:r>
              <a:rPr lang="fr-FR" altLang="fr-FR" sz="24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86% </a:t>
            </a:r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des diplômés actifs ont signé leur contrat de travail avant la sortie de l’École</a:t>
            </a:r>
          </a:p>
        </p:txBody>
      </p:sp>
      <p:graphicFrame>
        <p:nvGraphicFramePr>
          <p:cNvPr id="21" name="Graphique 20"/>
          <p:cNvGraphicFramePr/>
          <p:nvPr>
            <p:extLst>
              <p:ext uri="{D42A27DB-BD31-4B8C-83A1-F6EECF244321}">
                <p14:modId xmlns:p14="http://schemas.microsoft.com/office/powerpoint/2010/main" val="3555848542"/>
              </p:ext>
            </p:extLst>
          </p:nvPr>
        </p:nvGraphicFramePr>
        <p:xfrm>
          <a:off x="5109649" y="964046"/>
          <a:ext cx="5228315" cy="6046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1299256" y="2906775"/>
            <a:ext cx="4008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>
              <a:spcBef>
                <a:spcPts val="600"/>
              </a:spcBef>
              <a:buClr>
                <a:srgbClr val="31A5C4"/>
              </a:buClr>
            </a:pPr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Taux d’insertion </a:t>
            </a:r>
            <a:r>
              <a:rPr lang="fr-FR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fr-FR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mois </a:t>
            </a:r>
            <a:r>
              <a:rPr lang="fr-FR" altLang="fr-FR" sz="24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98%</a:t>
            </a:r>
            <a:endParaRPr lang="fr-FR" altLang="fr-FR" sz="2400" b="1" dirty="0">
              <a:solidFill>
                <a:srgbClr val="31A5C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430142" y="319363"/>
            <a:ext cx="7359015" cy="1077218"/>
          </a:xfrm>
          <a:prstGeom prst="rect">
            <a:avLst/>
          </a:prstGeom>
          <a:solidFill>
            <a:srgbClr val="31A5C4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Enquête d’insertion diplômés </a:t>
            </a:r>
          </a:p>
          <a:p>
            <a:r>
              <a:rPr lang="fr-F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Ponts </a:t>
            </a:r>
            <a:r>
              <a:rPr lang="fr-FR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ParisTech</a:t>
            </a:r>
            <a:r>
              <a:rPr lang="fr-F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Promo18</a:t>
            </a:r>
            <a:endParaRPr lang="fr-FR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249784" y="319362"/>
            <a:ext cx="108000" cy="1076400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12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56" y="259440"/>
            <a:ext cx="733678" cy="96043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49784" y="319363"/>
            <a:ext cx="108000" cy="584775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430142" y="319363"/>
            <a:ext cx="7359015" cy="584775"/>
          </a:xfrm>
          <a:prstGeom prst="rect">
            <a:avLst/>
          </a:prstGeom>
          <a:solidFill>
            <a:srgbClr val="31A5C4"/>
          </a:solidFill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Salaires &amp; Secteurs d’activité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78221"/>
            <a:ext cx="6960358" cy="279779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960358" y="6578221"/>
            <a:ext cx="2183642" cy="279779"/>
          </a:xfrm>
          <a:prstGeom prst="rect">
            <a:avLst/>
          </a:prstGeom>
          <a:solidFill>
            <a:srgbClr val="003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490575"/>
            <a:ext cx="2057400" cy="365125"/>
          </a:xfrm>
        </p:spPr>
        <p:txBody>
          <a:bodyPr/>
          <a:lstStyle/>
          <a:p>
            <a:fld id="{206F3B6B-64B1-4A58-B7EB-E76145673A37}" type="slidenum">
              <a:rPr lang="fr-FR" smtClean="0">
                <a:solidFill>
                  <a:schemeClr val="bg1"/>
                </a:solidFill>
              </a:rPr>
              <a:t>3</a:t>
            </a:fld>
            <a:endParaRPr lang="fr-FR">
              <a:solidFill>
                <a:schemeClr val="bg1"/>
              </a:solidFill>
            </a:endParaRPr>
          </a:p>
        </p:txBody>
      </p:sp>
      <p:sp>
        <p:nvSpPr>
          <p:cNvPr id="26" name="Flèche droite 25"/>
          <p:cNvSpPr/>
          <p:nvPr/>
        </p:nvSpPr>
        <p:spPr>
          <a:xfrm>
            <a:off x="1603592" y="5519524"/>
            <a:ext cx="830649" cy="324852"/>
          </a:xfrm>
          <a:prstGeom prst="rightArrow">
            <a:avLst/>
          </a:prstGeom>
          <a:solidFill>
            <a:srgbClr val="31A5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2633300" y="5419074"/>
            <a:ext cx="744916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>
              <a:spcBef>
                <a:spcPts val="600"/>
              </a:spcBef>
              <a:buClr>
                <a:srgbClr val="31A5C4"/>
              </a:buClr>
            </a:pPr>
            <a:r>
              <a:rPr lang="fr-FR" altLang="fr-FR" sz="2400" b="1" dirty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altLang="fr-FR" sz="24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des diplômés poursuivent leurs </a:t>
            </a:r>
            <a:r>
              <a:rPr lang="fr-FR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études </a:t>
            </a:r>
          </a:p>
          <a:p>
            <a:pPr marL="0" lvl="2">
              <a:spcBef>
                <a:spcPts val="600"/>
              </a:spcBef>
              <a:buClr>
                <a:srgbClr val="31A5C4"/>
              </a:buClr>
            </a:pPr>
            <a:r>
              <a:rPr lang="fr-FR" altLang="fr-FR" sz="24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13% </a:t>
            </a:r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des actifs poursuivent en thèse</a:t>
            </a:r>
          </a:p>
          <a:p>
            <a:pPr marL="0" lvl="2">
              <a:spcBef>
                <a:spcPts val="600"/>
              </a:spcBef>
              <a:buClr>
                <a:srgbClr val="31A5C4"/>
              </a:buClr>
            </a:pP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0363"/>
              </p:ext>
            </p:extLst>
          </p:nvPr>
        </p:nvGraphicFramePr>
        <p:xfrm>
          <a:off x="5585553" y="1219879"/>
          <a:ext cx="3203604" cy="39632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67868">
                  <a:extLst>
                    <a:ext uri="{9D8B030D-6E8A-4147-A177-3AD203B41FA5}">
                      <a16:colId xmlns:a16="http://schemas.microsoft.com/office/drawing/2014/main" val="2881604767"/>
                    </a:ext>
                  </a:extLst>
                </a:gridCol>
                <a:gridCol w="1067868">
                  <a:extLst>
                    <a:ext uri="{9D8B030D-6E8A-4147-A177-3AD203B41FA5}">
                      <a16:colId xmlns:a16="http://schemas.microsoft.com/office/drawing/2014/main" val="411964862"/>
                    </a:ext>
                  </a:extLst>
                </a:gridCol>
                <a:gridCol w="1067868">
                  <a:extLst>
                    <a:ext uri="{9D8B030D-6E8A-4147-A177-3AD203B41FA5}">
                      <a16:colId xmlns:a16="http://schemas.microsoft.com/office/drawing/2014/main" val="1100171487"/>
                    </a:ext>
                  </a:extLst>
                </a:gridCol>
              </a:tblGrid>
              <a:tr h="6714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Hors Thèses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Salaire brut annuel hors primes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avec primes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145489"/>
                  </a:ext>
                </a:extLst>
              </a:tr>
              <a:tr h="27354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Toutes régions et pays confondus à 6 mois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482997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moyenne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46 914 €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52 554 €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615092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médiane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42 700 €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47 000 €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370455"/>
                  </a:ext>
                </a:extLst>
              </a:tr>
              <a:tr h="27354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Toute la France à 6 mois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3486953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moyenne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42 797 €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51 645 €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56006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médiane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42 000 €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46 125 €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636067"/>
                  </a:ext>
                </a:extLst>
              </a:tr>
              <a:tr h="27354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Union Européenne à 6 mois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440176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moyenne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41 375 €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41 049 €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903315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médiane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38 150 €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42 000 €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590496"/>
                  </a:ext>
                </a:extLst>
              </a:tr>
              <a:tr h="27354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Étranger hors UE à 6 mois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66202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moyenne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044 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80 164 €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378703"/>
                  </a:ext>
                </a:extLst>
              </a:tr>
              <a:tr h="273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médiane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74 500 €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75 750 €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916774"/>
                  </a:ext>
                </a:extLst>
              </a:tr>
            </a:tbl>
          </a:graphicData>
        </a:graphic>
      </p:graphicFrame>
      <p:sp>
        <p:nvSpPr>
          <p:cNvPr id="12" name="Flèche droite 11"/>
          <p:cNvSpPr/>
          <p:nvPr/>
        </p:nvSpPr>
        <p:spPr>
          <a:xfrm>
            <a:off x="1603591" y="5929460"/>
            <a:ext cx="830649" cy="324852"/>
          </a:xfrm>
          <a:prstGeom prst="rightArrow">
            <a:avLst/>
          </a:prstGeom>
          <a:solidFill>
            <a:srgbClr val="31A5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2435840"/>
              </p:ext>
            </p:extLst>
          </p:nvPr>
        </p:nvGraphicFramePr>
        <p:xfrm>
          <a:off x="70578" y="1288139"/>
          <a:ext cx="5514975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87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56" y="259440"/>
            <a:ext cx="733678" cy="96043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49784" y="319363"/>
            <a:ext cx="108000" cy="584775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430142" y="319363"/>
            <a:ext cx="7359015" cy="584775"/>
          </a:xfrm>
          <a:prstGeom prst="rect">
            <a:avLst/>
          </a:prstGeom>
          <a:solidFill>
            <a:srgbClr val="31A5C4"/>
          </a:solidFill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Regard sur le devenir et la formation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78221"/>
            <a:ext cx="6960358" cy="279779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960358" y="6578221"/>
            <a:ext cx="2183642" cy="279779"/>
          </a:xfrm>
          <a:prstGeom prst="rect">
            <a:avLst/>
          </a:prstGeom>
          <a:solidFill>
            <a:srgbClr val="003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490575"/>
            <a:ext cx="2057400" cy="365125"/>
          </a:xfrm>
        </p:spPr>
        <p:txBody>
          <a:bodyPr/>
          <a:lstStyle/>
          <a:p>
            <a:fld id="{206F3B6B-64B1-4A58-B7EB-E76145673A37}" type="slidenum">
              <a:rPr lang="fr-FR" smtClean="0">
                <a:solidFill>
                  <a:schemeClr val="bg1"/>
                </a:solidFill>
              </a:rPr>
              <a:t>4</a:t>
            </a:fld>
            <a:endParaRPr lang="fr-FR">
              <a:solidFill>
                <a:schemeClr val="bg1"/>
              </a:solidFill>
            </a:endParaRP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4600586" y="1687966"/>
            <a:ext cx="3955585" cy="76358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fr-FR" altLang="fr-FR" sz="1600" b="1" dirty="0" smtClean="0">
                <a:solidFill>
                  <a:srgbClr val="0034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des diplômés débutent leur vie professionnelle à l’étranger dont 17% hors Europe</a:t>
            </a:r>
          </a:p>
        </p:txBody>
      </p:sp>
      <p:sp>
        <p:nvSpPr>
          <p:cNvPr id="14" name="Flèche droite 13"/>
          <p:cNvSpPr/>
          <p:nvPr/>
        </p:nvSpPr>
        <p:spPr>
          <a:xfrm>
            <a:off x="250370" y="1282704"/>
            <a:ext cx="4143423" cy="1511300"/>
          </a:xfrm>
          <a:prstGeom prst="rightArrow">
            <a:avLst/>
          </a:prstGeom>
          <a:solidFill>
            <a:srgbClr val="003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formation à vocation internationale…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539657" y="3390352"/>
            <a:ext cx="43104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64% </a:t>
            </a:r>
            <a:r>
              <a:rPr lang="fr-FR" sz="1600" b="1" dirty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 la responsabilité d’un </a:t>
            </a:r>
            <a:r>
              <a:rPr lang="fr-FR" sz="16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17% ont la responsabilité d’une </a:t>
            </a:r>
            <a:r>
              <a:rPr lang="fr-FR" sz="16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équipe</a:t>
            </a:r>
            <a:endParaRPr lang="fr-FR" sz="1600" b="1" dirty="0">
              <a:solidFill>
                <a:srgbClr val="31A5C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 </a:t>
            </a:r>
            <a:r>
              <a:rPr lang="fr-FR" sz="1600" b="1" dirty="0">
                <a:solidFill>
                  <a:srgbClr val="31A5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 la responsabilité d’un budget </a:t>
            </a:r>
          </a:p>
        </p:txBody>
      </p:sp>
      <p:sp>
        <p:nvSpPr>
          <p:cNvPr id="17" name="Flèche droite 16"/>
          <p:cNvSpPr/>
          <p:nvPr/>
        </p:nvSpPr>
        <p:spPr>
          <a:xfrm>
            <a:off x="250370" y="4817698"/>
            <a:ext cx="4143424" cy="1584325"/>
          </a:xfrm>
          <a:prstGeom prst="rightArrow">
            <a:avLst/>
          </a:prstGeom>
          <a:solidFill>
            <a:srgbClr val="B49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indice de satisfaction élevés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00586" y="5277474"/>
            <a:ext cx="4086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Satisfaction de la </a:t>
            </a:r>
            <a:r>
              <a:rPr lang="fr-FR" sz="1600" b="1" dirty="0" smtClean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fr-FR" sz="1600" b="1" dirty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600" b="1" dirty="0" smtClean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8,3/10</a:t>
            </a:r>
            <a:endParaRPr lang="fr-FR" sz="1600" b="1" dirty="0">
              <a:solidFill>
                <a:srgbClr val="B498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Satisfaction </a:t>
            </a:r>
            <a:r>
              <a:rPr lang="fr-FR" sz="1600" b="1" dirty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1</a:t>
            </a:r>
            <a:r>
              <a:rPr lang="fr-FR" sz="1600" b="1" baseline="30000" dirty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600" b="1" dirty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emploi: </a:t>
            </a:r>
            <a:r>
              <a:rPr lang="fr-FR" sz="1600" b="1" dirty="0" smtClean="0">
                <a:solidFill>
                  <a:srgbClr val="B49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7,8/10</a:t>
            </a:r>
            <a:endParaRPr lang="fr-FR" sz="1600" b="1" dirty="0">
              <a:solidFill>
                <a:srgbClr val="B498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lèche droite 18"/>
          <p:cNvSpPr/>
          <p:nvPr/>
        </p:nvSpPr>
        <p:spPr>
          <a:xfrm>
            <a:off x="250370" y="3050201"/>
            <a:ext cx="4143424" cy="1511300"/>
          </a:xfrm>
          <a:prstGeom prst="rightArrow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altLang="fr-FR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prise de responsabilité </a:t>
            </a:r>
            <a:r>
              <a:rPr lang="fr-FR" altLang="fr-FR" dirty="0" smtClean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immédiate</a:t>
            </a:r>
            <a:r>
              <a:rPr lang="fr-F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fr-F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7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56" y="259440"/>
            <a:ext cx="733678" cy="96043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49784" y="319362"/>
            <a:ext cx="108000" cy="1076400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430142" y="319363"/>
            <a:ext cx="7359015" cy="1077218"/>
          </a:xfrm>
          <a:prstGeom prst="rect">
            <a:avLst/>
          </a:prstGeom>
          <a:solidFill>
            <a:srgbClr val="00A6C6"/>
          </a:solidFill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</a:t>
            </a:r>
            <a:r>
              <a:rPr lang="fr-F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sont </a:t>
            </a:r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recrutés les </a:t>
            </a:r>
            <a:b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diplômés des Ponts ?</a:t>
            </a:r>
          </a:p>
        </p:txBody>
      </p:sp>
      <p:sp>
        <p:nvSpPr>
          <p:cNvPr id="6" name="Rectangle 5"/>
          <p:cNvSpPr/>
          <p:nvPr/>
        </p:nvSpPr>
        <p:spPr>
          <a:xfrm>
            <a:off x="6960358" y="6578221"/>
            <a:ext cx="2183642" cy="279779"/>
          </a:xfrm>
          <a:prstGeom prst="rect">
            <a:avLst/>
          </a:prstGeom>
          <a:solidFill>
            <a:srgbClr val="003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6578221"/>
            <a:ext cx="6960358" cy="279779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457950" y="6490575"/>
            <a:ext cx="2057400" cy="365125"/>
          </a:xfrm>
        </p:spPr>
        <p:txBody>
          <a:bodyPr/>
          <a:lstStyle/>
          <a:p>
            <a:fld id="{206F3B6B-64B1-4A58-B7EB-E76145673A37}" type="slidenum">
              <a:rPr lang="fr-FR" smtClean="0">
                <a:solidFill>
                  <a:schemeClr val="bg1"/>
                </a:solidFill>
              </a:rPr>
              <a:t>5</a:t>
            </a:fld>
            <a:endParaRPr lang="fr-FR" dirty="0">
              <a:solidFill>
                <a:schemeClr val="bg1"/>
              </a:solidFill>
            </a:endParaRPr>
          </a:p>
        </p:txBody>
      </p:sp>
      <p:graphicFrame>
        <p:nvGraphicFramePr>
          <p:cNvPr id="11" name="Graphique 10"/>
          <p:cNvGraphicFramePr/>
          <p:nvPr>
            <p:extLst>
              <p:ext uri="{D42A27DB-BD31-4B8C-83A1-F6EECF244321}">
                <p14:modId xmlns:p14="http://schemas.microsoft.com/office/powerpoint/2010/main" val="2443917701"/>
              </p:ext>
            </p:extLst>
          </p:nvPr>
        </p:nvGraphicFramePr>
        <p:xfrm>
          <a:off x="0" y="864236"/>
          <a:ext cx="9933305" cy="4925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992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phiqu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474375"/>
              </p:ext>
            </p:extLst>
          </p:nvPr>
        </p:nvGraphicFramePr>
        <p:xfrm>
          <a:off x="0" y="1373423"/>
          <a:ext cx="8789157" cy="4217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56" y="259440"/>
            <a:ext cx="733678" cy="96043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49784" y="319362"/>
            <a:ext cx="108000" cy="1076400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430142" y="319363"/>
            <a:ext cx="7359015" cy="1077218"/>
          </a:xfrm>
          <a:prstGeom prst="rect">
            <a:avLst/>
          </a:prstGeom>
          <a:solidFill>
            <a:srgbClr val="00A6C6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qui </a:t>
            </a:r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sont recrutés les </a:t>
            </a:r>
            <a:b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diplômés des Ponts ?</a:t>
            </a:r>
          </a:p>
        </p:txBody>
      </p:sp>
      <p:sp>
        <p:nvSpPr>
          <p:cNvPr id="6" name="Rectangle 5"/>
          <p:cNvSpPr/>
          <p:nvPr/>
        </p:nvSpPr>
        <p:spPr>
          <a:xfrm>
            <a:off x="6960358" y="6578221"/>
            <a:ext cx="2183642" cy="279779"/>
          </a:xfrm>
          <a:prstGeom prst="rect">
            <a:avLst/>
          </a:prstGeom>
          <a:solidFill>
            <a:srgbClr val="003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6578221"/>
            <a:ext cx="6960358" cy="279779"/>
          </a:xfrm>
          <a:prstGeom prst="rect">
            <a:avLst/>
          </a:prstGeom>
          <a:solidFill>
            <a:srgbClr val="31A5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457950" y="6490575"/>
            <a:ext cx="2057400" cy="365125"/>
          </a:xfrm>
        </p:spPr>
        <p:txBody>
          <a:bodyPr/>
          <a:lstStyle/>
          <a:p>
            <a:fld id="{206F3B6B-64B1-4A58-B7EB-E76145673A37}" type="slidenum">
              <a:rPr lang="fr-FR" smtClean="0">
                <a:solidFill>
                  <a:schemeClr val="bg1"/>
                </a:solidFill>
              </a:rPr>
              <a:t>6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-279133" y="5591380"/>
            <a:ext cx="942313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Parmi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les premiers </a:t>
            </a:r>
            <a:r>
              <a:rPr lang="en-US" sz="2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employeurs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EIFFAGE, SETEC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SAFRAN,</a:t>
            </a:r>
          </a:p>
          <a:p>
            <a:pPr algn="ctr">
              <a:defRPr/>
            </a:pPr>
            <a:r>
              <a:rPr lang="en-US" sz="24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VINCI, SNCF,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CAPGEMINI, BOUYGUES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CONSTRUCTION…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18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11271</TotalTime>
  <Words>329</Words>
  <Application>Microsoft Office PowerPoint</Application>
  <PresentationFormat>Affichage à l'écran (4:3)</PresentationFormat>
  <Paragraphs>105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Ecole des Ponts Paristech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Direction de la communication</dc:creator>
  <cp:lastModifiedBy>Catherine PRAGNERE KABALA</cp:lastModifiedBy>
  <cp:revision>196</cp:revision>
  <cp:lastPrinted>2018-10-15T12:36:20Z</cp:lastPrinted>
  <dcterms:created xsi:type="dcterms:W3CDTF">2017-11-23T15:46:11Z</dcterms:created>
  <dcterms:modified xsi:type="dcterms:W3CDTF">2019-08-23T06:25:04Z</dcterms:modified>
</cp:coreProperties>
</file>